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68" r:id="rId3"/>
    <p:sldId id="269" r:id="rId4"/>
    <p:sldId id="271" r:id="rId5"/>
    <p:sldId id="261" r:id="rId6"/>
    <p:sldId id="262" r:id="rId7"/>
    <p:sldId id="263" r:id="rId8"/>
    <p:sldId id="270" r:id="rId9"/>
    <p:sldId id="256" r:id="rId10"/>
    <p:sldId id="264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5BAB4-E42C-4F81-9C98-733EC8A7C34F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A8749-DB60-410A-A027-07089232B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8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A8749-DB60-410A-A027-07089232B9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65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Microwave circuits</a:t>
            </a:r>
          </a:p>
          <a:p>
            <a:pPr algn="l"/>
            <a:r>
              <a:rPr lang="en-US" sz="1200" dirty="0" smtClean="0"/>
              <a:t>Integrated circuits designed for operation at frequencies of approximately 1 gigahertz (GHz) or more.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A8749-DB60-410A-A027-07089232B9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60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A8749-DB60-410A-A027-07089232B9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34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A8749-DB60-410A-A027-07089232B9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99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A8749-DB60-410A-A027-07089232B9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28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A8749-DB60-410A-A027-07089232B9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43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A8749-DB60-410A-A027-07089232B9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39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A8749-DB60-410A-A027-07089232B9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93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330B-CA87-4B77-84C6-AC2691BA551C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5D6E-F0DD-47E6-A8EC-77A109D4C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330B-CA87-4B77-84C6-AC2691BA551C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5D6E-F0DD-47E6-A8EC-77A109D4C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9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330B-CA87-4B77-84C6-AC2691BA551C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5D6E-F0DD-47E6-A8EC-77A109D4C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72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FF2BA-3355-46A5-9BF1-20F75A47B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7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253AC-65A5-4A22-A818-B0C5084ED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25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5C244-655F-4FDF-B231-A98E81720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63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F9838-3E24-426B-A23C-F8DCED948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1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3235E-5874-48EE-93B0-8D2F3E5EF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03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DC450-19D3-4337-875C-A2CCE6161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12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44686-98E3-4874-B2E7-E4DA29C45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98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5B6B2-2284-467E-B554-06832EAA8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6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330B-CA87-4B77-84C6-AC2691BA551C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5D6E-F0DD-47E6-A8EC-77A109D4C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242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51FDE-A56A-4F25-80B6-3DA23F78C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94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DAC5F-F1B2-4925-BFBF-835B5DF6D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07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9BB85-57F6-4E14-A23D-1A94EAA7F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330B-CA87-4B77-84C6-AC2691BA551C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5D6E-F0DD-47E6-A8EC-77A109D4C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28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330B-CA87-4B77-84C6-AC2691BA551C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5D6E-F0DD-47E6-A8EC-77A109D4C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3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330B-CA87-4B77-84C6-AC2691BA551C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5D6E-F0DD-47E6-A8EC-77A109D4C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01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330B-CA87-4B77-84C6-AC2691BA551C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5D6E-F0DD-47E6-A8EC-77A109D4C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59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330B-CA87-4B77-84C6-AC2691BA551C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5D6E-F0DD-47E6-A8EC-77A109D4C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21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330B-CA87-4B77-84C6-AC2691BA551C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5D6E-F0DD-47E6-A8EC-77A109D4C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02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330B-CA87-4B77-84C6-AC2691BA551C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5D6E-F0DD-47E6-A8EC-77A109D4C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28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8330B-CA87-4B77-84C6-AC2691BA551C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B5D6E-F0DD-47E6-A8EC-77A109D4C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2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F9CEB5A-51B3-4AB5-A56B-9FE5D718D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a_logo_l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00" y="6149976"/>
            <a:ext cx="9906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AZSGC_sunset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1281834" y="5867401"/>
            <a:ext cx="706967" cy="911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nasa-logo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7634" y="6149975"/>
            <a:ext cx="884767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71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1802" y="308121"/>
            <a:ext cx="10708395" cy="1470025"/>
          </a:xfrm>
        </p:spPr>
        <p:txBody>
          <a:bodyPr/>
          <a:lstStyle/>
          <a:p>
            <a:pPr eaLnBrk="1" hangingPunct="1"/>
            <a:r>
              <a:rPr lang="en-US" dirty="0"/>
              <a:t>Modularity In Design for Microwave Spectroscopy Equipment</a:t>
            </a:r>
            <a:endParaRPr lang="en-US" b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2184401"/>
            <a:ext cx="6400800" cy="2054225"/>
          </a:xfrm>
        </p:spPr>
        <p:txBody>
          <a:bodyPr/>
          <a:lstStyle/>
          <a:p>
            <a:pPr eaLnBrk="1" hangingPunct="1"/>
            <a:r>
              <a:rPr lang="en-US" dirty="0" smtClean="0"/>
              <a:t>Arizona Space Grant Consortium Symposium</a:t>
            </a:r>
          </a:p>
        </p:txBody>
      </p:sp>
      <p:pic>
        <p:nvPicPr>
          <p:cNvPr id="2052" name="Picture 4" descr="ua_logo_l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289" y="5457826"/>
            <a:ext cx="14478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AZSGC_sunset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0685022" y="5457826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nasa-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5562601"/>
            <a:ext cx="12890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972377" y="3618174"/>
            <a:ext cx="62484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Garrett </a:t>
            </a:r>
            <a:r>
              <a:rPr lang="en-US" sz="2000" dirty="0" err="1" smtClean="0">
                <a:solidFill>
                  <a:srgbClr val="000000"/>
                </a:solidFill>
              </a:rPr>
              <a:t>Veasey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>
                <a:solidFill>
                  <a:srgbClr val="000000"/>
                </a:solidFill>
              </a:rPr>
              <a:t>UA/NASA Space </a:t>
            </a:r>
            <a:r>
              <a:rPr lang="en-US" sz="2000" dirty="0" smtClean="0">
                <a:solidFill>
                  <a:srgbClr val="000000"/>
                </a:solidFill>
              </a:rPr>
              <a:t>Grant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Mentor: Dr. Adam Daly 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Friday, April 21, 2017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Arizona State University, Tempe, AZ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599" y="1912695"/>
            <a:ext cx="109728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0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125" y="2567245"/>
            <a:ext cx="10939749" cy="887949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+mn-lt"/>
              </a:rPr>
              <a:t>“Thank You”</a:t>
            </a:r>
            <a:endParaRPr lang="en-US" sz="5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4" descr="ua_logo_l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14478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AZSGC_sunset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1006519" y="5407026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nasa-log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8834" y="5551487"/>
            <a:ext cx="12890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359" y="278759"/>
            <a:ext cx="9144000" cy="90945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Microwave Spectroscopy</a:t>
            </a:r>
            <a:endParaRPr lang="en-US" b="1" dirty="0"/>
          </a:p>
        </p:txBody>
      </p:sp>
      <p:pic>
        <p:nvPicPr>
          <p:cNvPr id="5" name="Picture 5" descr="AZSGC_sunset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1006519" y="5407026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7833" y="1323242"/>
            <a:ext cx="50586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study of the interaction between </a:t>
            </a:r>
            <a:r>
              <a:rPr lang="en-US" dirty="0"/>
              <a:t>microwaves </a:t>
            </a:r>
            <a:r>
              <a:rPr lang="en-US" dirty="0" smtClean="0"/>
              <a:t>and matter.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This interaction can </a:t>
            </a:r>
            <a:r>
              <a:rPr lang="en-US" dirty="0"/>
              <a:t>be detected by observing the attenuation of a microwave field as it passes through matter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absorption of microwaves by matter in the gas phase is represented as spectral lines.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Spectral lines tell us how many different energy levels an atom has, and how far apart those energy levels are spaced.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Provides detailed and accurate 3-D structures for many small molecules.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3443" y="1323242"/>
            <a:ext cx="4874557" cy="48835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4821382"/>
            <a:ext cx="2609724" cy="177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4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2708" y="276141"/>
            <a:ext cx="3501736" cy="822041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Applications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sp>
        <p:nvSpPr>
          <p:cNvPr id="7" name="Rectangle 6"/>
          <p:cNvSpPr/>
          <p:nvPr/>
        </p:nvSpPr>
        <p:spPr>
          <a:xfrm>
            <a:off x="4778489" y="1278406"/>
            <a:ext cx="635017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 know what molecules are in space based on rotational spectroscopy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emission or absorption spectrum of a substance is as unique to that substance as a fingerprint is to a human being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Focus on transition </a:t>
            </a:r>
            <a:r>
              <a:rPr lang="en-US" sz="2000" dirty="0"/>
              <a:t>metal </a:t>
            </a:r>
            <a:r>
              <a:rPr lang="en-US" sz="2000" dirty="0" smtClean="0"/>
              <a:t>complexes that play an important roles in the </a:t>
            </a:r>
            <a:r>
              <a:rPr lang="en-US" sz="2000" dirty="0"/>
              <a:t>chemical industry and in biological systems.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Millions </a:t>
            </a:r>
            <a:r>
              <a:rPr lang="en-US" sz="2000" dirty="0"/>
              <a:t>of tons of chemical products are produced each year using reactions with transition metal catalysts.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University of </a:t>
            </a:r>
            <a:r>
              <a:rPr lang="en-US" sz="2000" dirty="0" smtClean="0"/>
              <a:t>Arizona is responsible for most of the published microwave structures of transition metal complexes.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78489" y="5648822"/>
            <a:ext cx="5817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Spectrometer data shows the emission </a:t>
            </a:r>
            <a:r>
              <a:rPr lang="en-US" sz="2000" dirty="0"/>
              <a:t>of radiation, as a function of frequency or </a:t>
            </a:r>
            <a:r>
              <a:rPr lang="en-US" sz="2000" dirty="0" smtClean="0"/>
              <a:t>wavelength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" name="Picture 5" descr="AZSGC_sunset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1006519" y="5407026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85" y="4363726"/>
            <a:ext cx="2942461" cy="23561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3201" y="460100"/>
            <a:ext cx="2850489" cy="518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8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7208" y="379198"/>
            <a:ext cx="9144000" cy="854898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Microwave Spectrometer Development</a:t>
            </a:r>
            <a:endParaRPr lang="en-US" sz="4800" b="1" dirty="0"/>
          </a:p>
        </p:txBody>
      </p:sp>
      <p:pic>
        <p:nvPicPr>
          <p:cNvPr id="5" name="Picture 5" descr="AZSGC_sunset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1006519" y="5407026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023" y="1697587"/>
            <a:ext cx="3217945" cy="20781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4398" y="1226648"/>
            <a:ext cx="3524677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The Kukolich lab uses 3 operating </a:t>
            </a:r>
            <a:r>
              <a:rPr lang="en-US" sz="2200" dirty="0" smtClean="0"/>
              <a:t>spectrometers that interface </a:t>
            </a:r>
            <a:r>
              <a:rPr lang="en-US" sz="2200" dirty="0"/>
              <a:t>to computers for data collection and </a:t>
            </a:r>
            <a:r>
              <a:rPr lang="en-US" sz="2200" dirty="0" smtClean="0"/>
              <a:t>analysis.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The current microwave circuits </a:t>
            </a:r>
            <a:r>
              <a:rPr lang="en-US" sz="2200" dirty="0" smtClean="0"/>
              <a:t>utilize </a:t>
            </a:r>
            <a:r>
              <a:rPr lang="en-US" sz="2200" dirty="0"/>
              <a:t>555 timer IC logic.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The 555 timer is an integrated circuit chip used for timing and pulse generation applications.  </a:t>
            </a:r>
          </a:p>
          <a:p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endParaRPr lang="en-US" sz="1000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69564" y="1234096"/>
            <a:ext cx="400213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The 555 timer circuits provide the necessary </a:t>
            </a:r>
            <a:r>
              <a:rPr lang="en-US" sz="2200" dirty="0"/>
              <a:t>operations for </a:t>
            </a:r>
            <a:r>
              <a:rPr lang="en-US" sz="2200" dirty="0" smtClean="0"/>
              <a:t>data collection.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Building </a:t>
            </a:r>
            <a:r>
              <a:rPr lang="en-US" sz="2200" dirty="0"/>
              <a:t>and testing </a:t>
            </a:r>
            <a:r>
              <a:rPr lang="en-US" sz="2200" dirty="0" smtClean="0"/>
              <a:t>digital electronic </a:t>
            </a:r>
            <a:r>
              <a:rPr lang="en-US" sz="2200" dirty="0"/>
              <a:t>circuits for the </a:t>
            </a:r>
            <a:r>
              <a:rPr lang="en-US" sz="2200" dirty="0" smtClean="0"/>
              <a:t>microwave spectrometers</a:t>
            </a:r>
            <a:r>
              <a:rPr lang="en-US" sz="22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Develop, improve, and test computer programs for data collection and create a modular control system </a:t>
            </a:r>
            <a:r>
              <a:rPr lang="en-US" sz="2200" dirty="0" smtClean="0"/>
              <a:t>to replace the microwave circuitry.</a:t>
            </a:r>
            <a:endParaRPr lang="en-US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36" t="29035" r="20640" b="18744"/>
          <a:stretch/>
        </p:blipFill>
        <p:spPr>
          <a:xfrm rot="21600000">
            <a:off x="4437448" y="4057149"/>
            <a:ext cx="3023520" cy="200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5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1301" y="236018"/>
            <a:ext cx="9144000" cy="82458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Microwave Circuits (Before)</a:t>
            </a:r>
            <a:endParaRPr lang="en-US" b="1" dirty="0"/>
          </a:p>
        </p:txBody>
      </p:sp>
      <p:pic>
        <p:nvPicPr>
          <p:cNvPr id="5" name="Picture 5" descr="AZSGC_sunset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1006519" y="5407026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0840" y="1125906"/>
            <a:ext cx="2645507" cy="35603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2736" y="4829174"/>
            <a:ext cx="3963735" cy="18666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8830" y="1394650"/>
            <a:ext cx="4510444" cy="30171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2337" y="1060600"/>
            <a:ext cx="382256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Controls</a:t>
            </a:r>
            <a:r>
              <a:rPr lang="en-US" sz="2000" dirty="0"/>
              <a:t>: pulse generator, motor movement, step frequency, digitize signal, </a:t>
            </a:r>
            <a:r>
              <a:rPr lang="en-US" sz="2000" dirty="0" smtClean="0"/>
              <a:t>open the valve </a:t>
            </a:r>
            <a:r>
              <a:rPr lang="en-US" sz="2000" dirty="0"/>
              <a:t>and microwave </a:t>
            </a:r>
            <a:r>
              <a:rPr lang="en-US" sz="2000" dirty="0" smtClean="0"/>
              <a:t>switch,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Difficult </a:t>
            </a:r>
            <a:r>
              <a:rPr lang="en-US" sz="2000" dirty="0"/>
              <a:t>for troubleshooting.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It </a:t>
            </a:r>
            <a:r>
              <a:rPr lang="en-US" sz="2000" dirty="0"/>
              <a:t>is tedious and time consuming to find the problem and fix </a:t>
            </a:r>
            <a:r>
              <a:rPr lang="en-US" sz="2000" dirty="0" smtClean="0"/>
              <a:t>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Non-flexible meaning the circuits are static and can only be used on the spectrometer it was built for.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600000">
            <a:off x="202351" y="4829175"/>
            <a:ext cx="6541701" cy="186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1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1081" y="173466"/>
            <a:ext cx="9144000" cy="9871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Modular Control System (After)</a:t>
            </a:r>
            <a:endParaRPr lang="en-US" b="1" dirty="0"/>
          </a:p>
        </p:txBody>
      </p:sp>
      <p:pic>
        <p:nvPicPr>
          <p:cNvPr id="5" name="Picture 5" descr="AZSGC_sunset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1006519" y="5407026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36" y="3325091"/>
            <a:ext cx="4703254" cy="33947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116" y="4429702"/>
            <a:ext cx="3489965" cy="22901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50042" y="1254178"/>
            <a:ext cx="600464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The modular design approach subdivides a system into smaller parts that can be independently created and used in different systems</a:t>
            </a:r>
            <a:r>
              <a:rPr lang="en-US" sz="22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With 3 operating spectrometers the system is designed for plug and play application across the different spectrometers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376236" y="1262646"/>
            <a:ext cx="492442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Utilized components found throughout the lab to implement the controls necessary for spectrometer operation.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The system contains the ability for adjustable controls for tuning.</a:t>
            </a:r>
            <a:endParaRPr lang="en-US" sz="2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07360" y="4173739"/>
            <a:ext cx="2909885" cy="218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3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416" y="-130340"/>
            <a:ext cx="9144000" cy="1196421"/>
          </a:xfrm>
        </p:spPr>
        <p:txBody>
          <a:bodyPr>
            <a:norm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59361" y="205981"/>
            <a:ext cx="798893" cy="52378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5" descr="AZSGC_sunset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1006519" y="5407026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0778" y="3533160"/>
            <a:ext cx="3984256" cy="3177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03808" y="3684634"/>
            <a:ext cx="13540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Clock Signal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Open Microwave Switch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6"/>
                </a:solidFill>
              </a:rPr>
              <a:t>Open Valve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1"/>
                </a:solidFill>
              </a:rPr>
              <a:t>Transmit Signal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808" y="976049"/>
            <a:ext cx="395386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LabVIEW graphical programming language used to communicate between the components for data collection and analysis.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31256" y="976049"/>
            <a:ext cx="40229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The results show the precise timing necessary to trigger the necessary response from the spectroscopy equipment.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054227" y="1253048"/>
            <a:ext cx="391904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The current microwave circuitry is anticipated to fail at some point. When it does, there is solution ready for implementation.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600000">
            <a:off x="6472842" y="3500647"/>
            <a:ext cx="4279485" cy="320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0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359" y="488012"/>
            <a:ext cx="9144000" cy="909982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Conclusion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28313"/>
            <a:ext cx="9144000" cy="165576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4" descr="ua_logo_l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559" y="5407026"/>
            <a:ext cx="14478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AZSGC_sunset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0875359" y="5367339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nasa-log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8834" y="5537201"/>
            <a:ext cx="12890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83559" y="1397994"/>
            <a:ext cx="11489341" cy="4387271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4600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5900" dirty="0"/>
              <a:t>The modular design makes the system easy to troubleshoot and find a solution </a:t>
            </a:r>
            <a:r>
              <a:rPr lang="en-US" sz="5900" dirty="0" smtClean="0"/>
              <a:t>to a problem </a:t>
            </a:r>
            <a:r>
              <a:rPr lang="en-US" sz="5900" dirty="0"/>
              <a:t>that may arise</a:t>
            </a:r>
            <a:r>
              <a:rPr lang="en-US" sz="5900" dirty="0" smtClean="0"/>
              <a:t>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5900" dirty="0" smtClean="0"/>
              <a:t>The data shows the precise timing of the instrumentation necessary for data collection and analysis.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5900" dirty="0" smtClean="0"/>
              <a:t>Anticipating the </a:t>
            </a:r>
            <a:r>
              <a:rPr lang="en-US" sz="5900" dirty="0"/>
              <a:t>circuits </a:t>
            </a:r>
            <a:r>
              <a:rPr lang="en-US" sz="5900" dirty="0" smtClean="0"/>
              <a:t>failure, </a:t>
            </a:r>
            <a:r>
              <a:rPr lang="en-US" sz="5900" dirty="0"/>
              <a:t>there is a </a:t>
            </a:r>
            <a:r>
              <a:rPr lang="en-US" sz="5900" dirty="0" smtClean="0"/>
              <a:t>solution </a:t>
            </a:r>
            <a:r>
              <a:rPr lang="en-US" sz="5900" dirty="0"/>
              <a:t>ready to replace and collect </a:t>
            </a:r>
            <a:r>
              <a:rPr lang="en-US" sz="5900" dirty="0" smtClean="0"/>
              <a:t>data immediately.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5900" dirty="0" smtClean="0"/>
              <a:t>When any one subcomponent fails it can be replaced as fast as it can be ordered, if not already available.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5900" dirty="0" smtClean="0"/>
              <a:t>The flexibility in design allows for adding new solutions by adding on to the existing system.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91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6389" y="309435"/>
            <a:ext cx="9144000" cy="942607"/>
          </a:xfrm>
        </p:spPr>
        <p:txBody>
          <a:bodyPr>
            <a:normAutofit/>
          </a:bodyPr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pic>
        <p:nvPicPr>
          <p:cNvPr id="5" name="Picture 5" descr="AZSGC_sunset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1006519" y="5407026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09264" y="1679873"/>
            <a:ext cx="88582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The Kukolich Lab Group</a:t>
            </a:r>
          </a:p>
          <a:p>
            <a:pPr algn="ctr"/>
            <a:endParaRPr lang="en-US" sz="4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400" dirty="0" smtClean="0"/>
              <a:t>Dr. Steve Kukolich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400" dirty="0" smtClean="0"/>
              <a:t>Dr. Adam Daly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400" dirty="0" smtClean="0"/>
              <a:t>Aaron </a:t>
            </a:r>
            <a:r>
              <a:rPr lang="en-US" sz="4400" dirty="0" err="1" smtClean="0"/>
              <a:t>Pejlovas</a:t>
            </a:r>
            <a:endParaRPr lang="en-US" sz="4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400" dirty="0" err="1" smtClean="0"/>
              <a:t>Kexin</a:t>
            </a:r>
            <a:r>
              <a:rPr lang="en-US" sz="4400" dirty="0" smtClean="0"/>
              <a:t> Li</a:t>
            </a:r>
            <a:endParaRPr lang="en-US" sz="4400" dirty="0"/>
          </a:p>
        </p:txBody>
      </p:sp>
      <p:pic>
        <p:nvPicPr>
          <p:cNvPr id="10" name="Picture 4" descr="ua_logo_l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14478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2400" y="1257300"/>
            <a:ext cx="11777663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8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659</Words>
  <Application>Microsoft Office PowerPoint</Application>
  <PresentationFormat>Widescreen</PresentationFormat>
  <Paragraphs>82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Default Design</vt:lpstr>
      <vt:lpstr>Modularity In Design for Microwave Spectroscopy Equipment</vt:lpstr>
      <vt:lpstr>Microwave Spectroscopy</vt:lpstr>
      <vt:lpstr>Applications </vt:lpstr>
      <vt:lpstr>Microwave Spectrometer Development</vt:lpstr>
      <vt:lpstr>Microwave Circuits (Before)</vt:lpstr>
      <vt:lpstr>Modular Control System (After)</vt:lpstr>
      <vt:lpstr>Results</vt:lpstr>
      <vt:lpstr>Conclusion</vt:lpstr>
      <vt:lpstr>Acknowledgments</vt:lpstr>
      <vt:lpstr>“Thank You”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sepub213</dc:creator>
  <cp:lastModifiedBy>Windows User</cp:lastModifiedBy>
  <cp:revision>50</cp:revision>
  <dcterms:created xsi:type="dcterms:W3CDTF">2017-04-04T20:36:12Z</dcterms:created>
  <dcterms:modified xsi:type="dcterms:W3CDTF">2017-04-08T01:14:56Z</dcterms:modified>
</cp:coreProperties>
</file>